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5"/>
  </p:notesMasterIdLst>
  <p:sldIdLst>
    <p:sldId id="572" r:id="rId2"/>
    <p:sldId id="661" r:id="rId3"/>
    <p:sldId id="465" r:id="rId4"/>
    <p:sldId id="384" r:id="rId5"/>
    <p:sldId id="605" r:id="rId6"/>
    <p:sldId id="606" r:id="rId7"/>
    <p:sldId id="427" r:id="rId8"/>
    <p:sldId id="451" r:id="rId9"/>
    <p:sldId id="385" r:id="rId10"/>
    <p:sldId id="386" r:id="rId11"/>
    <p:sldId id="387" r:id="rId12"/>
    <p:sldId id="388" r:id="rId13"/>
    <p:sldId id="389" r:id="rId14"/>
    <p:sldId id="390" r:id="rId15"/>
    <p:sldId id="391" r:id="rId16"/>
    <p:sldId id="392" r:id="rId17"/>
    <p:sldId id="393" r:id="rId18"/>
    <p:sldId id="436" r:id="rId19"/>
    <p:sldId id="394" r:id="rId20"/>
    <p:sldId id="395" r:id="rId21"/>
    <p:sldId id="396" r:id="rId22"/>
    <p:sldId id="397" r:id="rId23"/>
    <p:sldId id="430" r:id="rId24"/>
    <p:sldId id="399" r:id="rId25"/>
    <p:sldId id="401" r:id="rId26"/>
    <p:sldId id="402" r:id="rId27"/>
    <p:sldId id="404" r:id="rId28"/>
    <p:sldId id="405" r:id="rId29"/>
    <p:sldId id="432" r:id="rId30"/>
    <p:sldId id="407" r:id="rId31"/>
    <p:sldId id="409" r:id="rId32"/>
    <p:sldId id="410" r:id="rId33"/>
    <p:sldId id="411" r:id="rId34"/>
    <p:sldId id="412" r:id="rId35"/>
    <p:sldId id="413" r:id="rId36"/>
    <p:sldId id="414" r:id="rId37"/>
    <p:sldId id="415" r:id="rId38"/>
    <p:sldId id="434" r:id="rId39"/>
    <p:sldId id="454" r:id="rId40"/>
    <p:sldId id="588" r:id="rId41"/>
    <p:sldId id="594" r:id="rId42"/>
    <p:sldId id="595" r:id="rId43"/>
    <p:sldId id="596" r:id="rId4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3" autoAdjust="0"/>
    <p:restoredTop sz="91224" autoAdjust="0"/>
  </p:normalViewPr>
  <p:slideViewPr>
    <p:cSldViewPr snapToGrid="0">
      <p:cViewPr varScale="1">
        <p:scale>
          <a:sx n="112" d="100"/>
          <a:sy n="112" d="100"/>
        </p:scale>
        <p:origin x="2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7/18/23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16</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17</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22</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28</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5</a:t>
            </a:fld>
            <a:endParaRPr lang="en-US"/>
          </a:p>
        </p:txBody>
      </p:sp>
    </p:spTree>
    <p:extLst>
      <p:ext uri="{BB962C8B-B14F-4D97-AF65-F5344CB8AC3E}">
        <p14:creationId xmlns:p14="http://schemas.microsoft.com/office/powerpoint/2010/main" val="9430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37</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43</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6</a:t>
            </a:fld>
            <a:endParaRPr lang="en-US"/>
          </a:p>
        </p:txBody>
      </p:sp>
    </p:spTree>
    <p:extLst>
      <p:ext uri="{BB962C8B-B14F-4D97-AF65-F5344CB8AC3E}">
        <p14:creationId xmlns:p14="http://schemas.microsoft.com/office/powerpoint/2010/main" val="11598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15782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7/18/23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7/18/23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7/18/23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7/18/23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7/18/23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7/18/23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7/18/23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7/18/23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7/18/23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7/18/23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7/18/23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7/18/23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kwartler/DR_DM_Biz"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26.pn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a:xfrm>
            <a:off x="217610" y="365126"/>
            <a:ext cx="8708781" cy="591477"/>
          </a:xfrm>
        </p:spPr>
        <p:txBody>
          <a:bodyPr/>
          <a:lstStyle/>
          <a:p>
            <a:r>
              <a:rPr lang="en-US" dirty="0"/>
              <a:t>If you want to get the slides and code along…</a:t>
            </a:r>
          </a:p>
        </p:txBody>
      </p:sp>
      <p:sp>
        <p:nvSpPr>
          <p:cNvPr id="4" name="Slide Number Placeholder 3"/>
          <p:cNvSpPr>
            <a:spLocks noGrp="1"/>
          </p:cNvSpPr>
          <p:nvPr>
            <p:ph type="sldNum" sz="quarter" idx="12"/>
          </p:nvPr>
        </p:nvSpPr>
        <p:spPr/>
        <p:txBody>
          <a:bodyPr/>
          <a:lstStyle/>
          <a:p>
            <a:fld id="{37290FF7-652B-4475-AEAB-8B1A5D23AE09}" type="slidenum">
              <a:rPr lang="en-US" smtClean="0"/>
              <a:t>1</a:t>
            </a:fld>
            <a:endParaRPr lang="en-US"/>
          </a:p>
        </p:txBody>
      </p:sp>
      <p:sp>
        <p:nvSpPr>
          <p:cNvPr id="7" name="TextBox 6"/>
          <p:cNvSpPr txBox="1"/>
          <p:nvPr/>
        </p:nvSpPr>
        <p:spPr>
          <a:xfrm>
            <a:off x="169257" y="1142999"/>
            <a:ext cx="5310300" cy="461665"/>
          </a:xfrm>
          <a:prstGeom prst="rect">
            <a:avLst/>
          </a:prstGeom>
          <a:noFill/>
        </p:spPr>
        <p:txBody>
          <a:bodyPr wrap="none" rtlCol="0">
            <a:spAutoFit/>
          </a:bodyPr>
          <a:lstStyle/>
          <a:p>
            <a:r>
              <a:rPr lang="en-US" sz="2400" dirty="0">
                <a:hlinkClick r:id="rId2"/>
              </a:rPr>
              <a:t>https://github.com/kwartler/DR_DM_Biz</a:t>
            </a:r>
            <a:endParaRPr lang="en-US" sz="2400" dirty="0"/>
          </a:p>
        </p:txBody>
      </p:sp>
      <p:sp>
        <p:nvSpPr>
          <p:cNvPr id="15" name="Footer Placeholder 4">
            <a:extLst>
              <a:ext uri="{FF2B5EF4-FFF2-40B4-BE49-F238E27FC236}">
                <a16:creationId xmlns:a16="http://schemas.microsoft.com/office/drawing/2014/main" id="{E55887CD-DD55-6D49-BCCC-A4CE0CB62E4B}"/>
              </a:ext>
            </a:extLst>
          </p:cNvPr>
          <p:cNvSpPr>
            <a:spLocks noGrp="1"/>
          </p:cNvSpPr>
          <p:nvPr>
            <p:ph type="ftr" sz="quarter" idx="3"/>
          </p:nvPr>
        </p:nvSpPr>
        <p:spPr>
          <a:xfrm>
            <a:off x="3028950" y="6356351"/>
            <a:ext cx="3086100" cy="365125"/>
          </a:xfrm>
        </p:spPr>
        <p:txBody>
          <a:bodyPr/>
          <a:lstStyle/>
          <a:p>
            <a:r>
              <a:rPr lang="en-US" dirty="0"/>
              <a:t>Kwartler</a:t>
            </a:r>
          </a:p>
        </p:txBody>
      </p:sp>
      <p:sp>
        <p:nvSpPr>
          <p:cNvPr id="5" name="TextBox 4">
            <a:extLst>
              <a:ext uri="{FF2B5EF4-FFF2-40B4-BE49-F238E27FC236}">
                <a16:creationId xmlns:a16="http://schemas.microsoft.com/office/drawing/2014/main" id="{30D6A705-EFD0-14BF-7411-FE7F88577CA3}"/>
              </a:ext>
            </a:extLst>
          </p:cNvPr>
          <p:cNvSpPr txBox="1"/>
          <p:nvPr/>
        </p:nvSpPr>
        <p:spPr>
          <a:xfrm>
            <a:off x="1310947" y="2413337"/>
            <a:ext cx="6522106" cy="2031325"/>
          </a:xfrm>
          <a:prstGeom prst="rect">
            <a:avLst/>
          </a:prstGeom>
          <a:noFill/>
        </p:spPr>
        <p:txBody>
          <a:bodyPr wrap="none" rtlCol="0">
            <a:spAutoFit/>
          </a:bodyPr>
          <a:lstStyle/>
          <a:p>
            <a:r>
              <a:rPr lang="en-US" dirty="0"/>
              <a:t>Caveats:</a:t>
            </a:r>
          </a:p>
          <a:p>
            <a:pPr marL="285750" indent="-285750">
              <a:buFont typeface="Arial" panose="020B0604020202020204" pitchFamily="34" charset="0"/>
              <a:buChar char="•"/>
            </a:pPr>
            <a:r>
              <a:rPr lang="en-US" dirty="0"/>
              <a:t>This is a 45minute lunch &amp; learn…not a full course</a:t>
            </a:r>
          </a:p>
          <a:p>
            <a:pPr marL="285750" indent="-285750">
              <a:buFont typeface="Arial" panose="020B0604020202020204" pitchFamily="34" charset="0"/>
              <a:buChar char="•"/>
            </a:pPr>
            <a:r>
              <a:rPr lang="en-US" dirty="0"/>
              <a:t>This isn’t a </a:t>
            </a:r>
            <a:r>
              <a:rPr lang="en-US" dirty="0" err="1"/>
              <a:t>DataRobot</a:t>
            </a:r>
            <a:r>
              <a:rPr lang="en-US" dirty="0"/>
              <a:t> advertisement or DR specific training</a:t>
            </a:r>
          </a:p>
          <a:p>
            <a:pPr marL="285750" indent="-285750">
              <a:buFont typeface="Arial" panose="020B0604020202020204" pitchFamily="34" charset="0"/>
              <a:buChar char="•"/>
            </a:pPr>
            <a:endParaRPr lang="en-US" dirty="0"/>
          </a:p>
          <a:p>
            <a:r>
              <a:rPr lang="en-US" dirty="0"/>
              <a:t>Goals:</a:t>
            </a:r>
          </a:p>
          <a:p>
            <a:pPr marL="285750" indent="-285750">
              <a:buFont typeface="Arial" panose="020B0604020202020204" pitchFamily="34" charset="0"/>
              <a:buChar char="•"/>
            </a:pPr>
            <a:r>
              <a:rPr lang="en-US" dirty="0"/>
              <a:t>Learn how I’ve approached analytics in my career</a:t>
            </a:r>
          </a:p>
          <a:p>
            <a:pPr marL="285750" indent="-285750">
              <a:buFont typeface="Arial" panose="020B0604020202020204" pitchFamily="34" charset="0"/>
              <a:buChar char="•"/>
            </a:pPr>
            <a:r>
              <a:rPr lang="en-US" dirty="0"/>
              <a:t>Learn a new technique and often overlooked aspect of modeling </a:t>
            </a:r>
          </a:p>
        </p:txBody>
      </p:sp>
    </p:spTree>
    <p:extLst>
      <p:ext uri="{BB962C8B-B14F-4D97-AF65-F5344CB8AC3E}">
        <p14:creationId xmlns:p14="http://schemas.microsoft.com/office/powerpoint/2010/main" val="141615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664DD12-51CC-D62A-F2EF-1AB4A08DF47B}"/>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39458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585323"/>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
        <p:nvSpPr>
          <p:cNvPr id="5" name="Footer Placeholder 4">
            <a:extLst>
              <a:ext uri="{FF2B5EF4-FFF2-40B4-BE49-F238E27FC236}">
                <a16:creationId xmlns:a16="http://schemas.microsoft.com/office/drawing/2014/main" id="{31DB8DD3-D28F-611D-E737-63C5CDDB8DF4}"/>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30518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me…from </a:t>
            </a:r>
            <a:r>
              <a:rPr lang="en-US" dirty="0" err="1"/>
              <a:t>OfficeSpace</a:t>
            </a:r>
            <a:r>
              <a:rPr lang="en-US" dirty="0"/>
              <a:t>.</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71363" y="4892124"/>
            <a:ext cx="860886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5" name="Footer Placeholder 4">
            <a:extLst>
              <a:ext uri="{FF2B5EF4-FFF2-40B4-BE49-F238E27FC236}">
                <a16:creationId xmlns:a16="http://schemas.microsoft.com/office/drawing/2014/main" id="{94D6DA37-D770-D756-37ED-2D8D494EA67C}"/>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60195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pic>
        <p:nvPicPr>
          <p:cNvPr id="2052" name="Picture 4" descr="Woman in funny business concept on white, Stock Photo, Picture And Rights  Managed Image. Pic. ZON-7956560 | agefotostock">
            <a:extLst>
              <a:ext uri="{FF2B5EF4-FFF2-40B4-BE49-F238E27FC236}">
                <a16:creationId xmlns:a16="http://schemas.microsoft.com/office/drawing/2014/main" id="{DB0C1DDD-768B-794B-8860-DF13E67A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18" y="1720023"/>
            <a:ext cx="4491318" cy="2971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4020671" y="1090863"/>
            <a:ext cx="5027794" cy="1734224"/>
          </a:xfrm>
          <a:prstGeom prst="wedgeEllipseCallout">
            <a:avLst>
              <a:gd name="adj1" fmla="val -58873"/>
              <a:gd name="adj2" fmla="val 493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apparently hate phones).  I want to do a mailing to prospective corndog eaters.  Can you identify how many postcards we should send &amp; ROI?</a:t>
            </a:r>
          </a:p>
        </p:txBody>
      </p:sp>
      <p:sp>
        <p:nvSpPr>
          <p:cNvPr id="9" name="TextBox 8">
            <a:extLst>
              <a:ext uri="{FF2B5EF4-FFF2-40B4-BE49-F238E27FC236}">
                <a16:creationId xmlns:a16="http://schemas.microsoft.com/office/drawing/2014/main" id="{7E7D2CE4-ECE7-CB4A-856D-F4AB0E8E96D4}"/>
              </a:ext>
            </a:extLst>
          </p:cNvPr>
          <p:cNvSpPr txBox="1"/>
          <p:nvPr/>
        </p:nvSpPr>
        <p:spPr>
          <a:xfrm>
            <a:off x="341523" y="4892124"/>
            <a:ext cx="863870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5" name="Footer Placeholder 4">
            <a:extLst>
              <a:ext uri="{FF2B5EF4-FFF2-40B4-BE49-F238E27FC236}">
                <a16:creationId xmlns:a16="http://schemas.microsoft.com/office/drawing/2014/main" id="{F77CBE73-2D71-11DE-44DA-139E48411868}"/>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413512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investigate whether that’s true? </a:t>
            </a:r>
          </a:p>
        </p:txBody>
      </p:sp>
      <p:sp>
        <p:nvSpPr>
          <p:cNvPr id="9" name="TextBox 8">
            <a:extLst>
              <a:ext uri="{FF2B5EF4-FFF2-40B4-BE49-F238E27FC236}">
                <a16:creationId xmlns:a16="http://schemas.microsoft.com/office/drawing/2014/main" id="{9D0BE1FF-D164-8F49-BB68-0532DFA90956}"/>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5" name="Footer Placeholder 4">
            <a:extLst>
              <a:ext uri="{FF2B5EF4-FFF2-40B4-BE49-F238E27FC236}">
                <a16:creationId xmlns:a16="http://schemas.microsoft.com/office/drawing/2014/main" id="{5DB883BC-F28F-71AC-B4EB-36612F60EE53}"/>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25072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1028" name="Picture 4" descr="Funny business dog in red necktie showing tongue out at workplace - Stock  Photo - Dissolve">
            <a:extLst>
              <a:ext uri="{FF2B5EF4-FFF2-40B4-BE49-F238E27FC236}">
                <a16:creationId xmlns:a16="http://schemas.microsoft.com/office/drawing/2014/main" id="{762B113B-B408-AC44-AEA7-E20E4E2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479177"/>
            <a:ext cx="4611100" cy="307806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4867835" y="1090862"/>
            <a:ext cx="4276164" cy="1706125"/>
          </a:xfrm>
          <a:prstGeom prst="wedgeEllipseCallout">
            <a:avLst>
              <a:gd name="adj1" fmla="val -68822"/>
              <a:gd name="adj2" fmla="val 36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9" name="TextBox 8">
            <a:extLst>
              <a:ext uri="{FF2B5EF4-FFF2-40B4-BE49-F238E27FC236}">
                <a16:creationId xmlns:a16="http://schemas.microsoft.com/office/drawing/2014/main" id="{62576D41-D186-1744-9048-6207DB8491E2}"/>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5" name="Footer Placeholder 4">
            <a:extLst>
              <a:ext uri="{FF2B5EF4-FFF2-40B4-BE49-F238E27FC236}">
                <a16:creationId xmlns:a16="http://schemas.microsoft.com/office/drawing/2014/main" id="{743E6EC9-8326-8AA5-2A8C-95E6CA2756FB}"/>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872128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them.  </a:t>
            </a:r>
          </a:p>
        </p:txBody>
      </p:sp>
      <p:sp>
        <p:nvSpPr>
          <p:cNvPr id="9" name="TextBox 8">
            <a:extLst>
              <a:ext uri="{FF2B5EF4-FFF2-40B4-BE49-F238E27FC236}">
                <a16:creationId xmlns:a16="http://schemas.microsoft.com/office/drawing/2014/main" id="{D76C47C0-6C0B-1149-8206-E0387BA70B11}"/>
              </a:ext>
            </a:extLst>
          </p:cNvPr>
          <p:cNvSpPr txBox="1"/>
          <p:nvPr/>
        </p:nvSpPr>
        <p:spPr>
          <a:xfrm>
            <a:off x="304725" y="4892124"/>
            <a:ext cx="8675501"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5" name="Footer Placeholder 4">
            <a:extLst>
              <a:ext uri="{FF2B5EF4-FFF2-40B4-BE49-F238E27FC236}">
                <a16:creationId xmlns:a16="http://schemas.microsoft.com/office/drawing/2014/main" id="{59CF8B06-D8C6-21DD-1DAB-A3D6E9406B42}"/>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131718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
        <p:nvSpPr>
          <p:cNvPr id="12" name="TextBox 11">
            <a:extLst>
              <a:ext uri="{FF2B5EF4-FFF2-40B4-BE49-F238E27FC236}">
                <a16:creationId xmlns:a16="http://schemas.microsoft.com/office/drawing/2014/main" id="{5AC494B1-E5FB-C146-A0ED-A9EE0A49CDA2}"/>
              </a:ext>
            </a:extLst>
          </p:cNvPr>
          <p:cNvSpPr txBox="1"/>
          <p:nvPr/>
        </p:nvSpPr>
        <p:spPr>
          <a:xfrm>
            <a:off x="204717" y="4892124"/>
            <a:ext cx="8775510"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5" name="Footer Placeholder 4">
            <a:extLst>
              <a:ext uri="{FF2B5EF4-FFF2-40B4-BE49-F238E27FC236}">
                <a16:creationId xmlns:a16="http://schemas.microsoft.com/office/drawing/2014/main" id="{AC65E262-7732-E4AF-E2B7-9D788B5C9E3F}"/>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322875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
        <p:nvSpPr>
          <p:cNvPr id="3" name="Footer Placeholder 4">
            <a:extLst>
              <a:ext uri="{FF2B5EF4-FFF2-40B4-BE49-F238E27FC236}">
                <a16:creationId xmlns:a16="http://schemas.microsoft.com/office/drawing/2014/main" id="{E2FA70C4-1A28-677D-B7CA-ED5B3A2E60BC}"/>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7E3CCF7-3BD6-6BA6-A098-8875276CC3C4}"/>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94483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5E57B-BE2D-114B-8DCC-EADA18F2D9AC}"/>
              </a:ext>
            </a:extLst>
          </p:cNvPr>
          <p:cNvSpPr>
            <a:spLocks noGrp="1"/>
          </p:cNvSpPr>
          <p:nvPr>
            <p:ph type="dt" sz="half" idx="10"/>
          </p:nvPr>
        </p:nvSpPr>
        <p:spPr/>
        <p:txBody>
          <a:bodyPr/>
          <a:lstStyle/>
          <a:p>
            <a:fld id="{6700A58B-DD98-43D0-B791-721480A02982}" type="datetime1">
              <a:rPr lang="en-US" smtClean="0"/>
              <a:t>7/18/23</a:t>
            </a:fld>
            <a:endParaRPr lang="en-US"/>
          </a:p>
        </p:txBody>
      </p:sp>
      <p:sp>
        <p:nvSpPr>
          <p:cNvPr id="3" name="Title 2">
            <a:extLst>
              <a:ext uri="{FF2B5EF4-FFF2-40B4-BE49-F238E27FC236}">
                <a16:creationId xmlns:a16="http://schemas.microsoft.com/office/drawing/2014/main" id="{56663DF8-B3F2-0E40-BCAF-A0941E68A9C2}"/>
              </a:ext>
            </a:extLst>
          </p:cNvPr>
          <p:cNvSpPr>
            <a:spLocks noGrp="1"/>
          </p:cNvSpPr>
          <p:nvPr>
            <p:ph type="title"/>
          </p:nvPr>
        </p:nvSpPr>
        <p:spPr/>
        <p:txBody>
          <a:bodyPr/>
          <a:lstStyle/>
          <a:p>
            <a:r>
              <a:rPr lang="en-US" dirty="0"/>
              <a:t>Ted Kwartler, Field Chief Technology Officer</a:t>
            </a:r>
          </a:p>
        </p:txBody>
      </p:sp>
      <p:sp>
        <p:nvSpPr>
          <p:cNvPr id="4" name="Slide Number Placeholder 3">
            <a:extLst>
              <a:ext uri="{FF2B5EF4-FFF2-40B4-BE49-F238E27FC236}">
                <a16:creationId xmlns:a16="http://schemas.microsoft.com/office/drawing/2014/main" id="{A99743C0-5ADD-AB47-8EFA-BB2C94EA13CA}"/>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80CDBB05-3661-B540-8214-9B5AC5F7783E}"/>
              </a:ext>
            </a:extLst>
          </p:cNvPr>
          <p:cNvSpPr>
            <a:spLocks noGrp="1"/>
          </p:cNvSpPr>
          <p:nvPr>
            <p:ph type="ftr" sz="quarter" idx="3"/>
          </p:nvPr>
        </p:nvSpPr>
        <p:spPr/>
        <p:txBody>
          <a:bodyPr/>
          <a:lstStyle/>
          <a:p>
            <a:r>
              <a:rPr lang="en-US"/>
              <a:t>Kwartler</a:t>
            </a:r>
            <a:endParaRPr lang="en-US" dirty="0"/>
          </a:p>
        </p:txBody>
      </p:sp>
      <p:sp>
        <p:nvSpPr>
          <p:cNvPr id="6" name="Google Shape;489;p5">
            <a:extLst>
              <a:ext uri="{FF2B5EF4-FFF2-40B4-BE49-F238E27FC236}">
                <a16:creationId xmlns:a16="http://schemas.microsoft.com/office/drawing/2014/main" id="{4EFA6641-5D4B-0749-816A-7C9C119C990B}"/>
              </a:ext>
            </a:extLst>
          </p:cNvPr>
          <p:cNvSpPr/>
          <p:nvPr/>
        </p:nvSpPr>
        <p:spPr>
          <a:xfrm>
            <a:off x="1653275" y="2115192"/>
            <a:ext cx="7207200" cy="2787094"/>
          </a:xfrm>
          <a:prstGeom prst="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490;p5">
            <a:extLst>
              <a:ext uri="{FF2B5EF4-FFF2-40B4-BE49-F238E27FC236}">
                <a16:creationId xmlns:a16="http://schemas.microsoft.com/office/drawing/2014/main" id="{E1D28499-D95F-344A-AE42-BDCCDF825635}"/>
              </a:ext>
            </a:extLst>
          </p:cNvPr>
          <p:cNvSpPr/>
          <p:nvPr/>
        </p:nvSpPr>
        <p:spPr>
          <a:xfrm>
            <a:off x="152400" y="1491886"/>
            <a:ext cx="3410400" cy="3410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491;p5">
            <a:extLst>
              <a:ext uri="{FF2B5EF4-FFF2-40B4-BE49-F238E27FC236}">
                <a16:creationId xmlns:a16="http://schemas.microsoft.com/office/drawing/2014/main" id="{93006B92-0CCF-5345-BE64-CF72C5FF8CB8}"/>
              </a:ext>
            </a:extLst>
          </p:cNvPr>
          <p:cNvSpPr/>
          <p:nvPr/>
        </p:nvSpPr>
        <p:spPr>
          <a:xfrm>
            <a:off x="242100" y="1581586"/>
            <a:ext cx="3231000" cy="3231000"/>
          </a:xfrm>
          <a:prstGeom prst="ellipse">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Google Shape;492;p5">
            <a:extLst>
              <a:ext uri="{FF2B5EF4-FFF2-40B4-BE49-F238E27FC236}">
                <a16:creationId xmlns:a16="http://schemas.microsoft.com/office/drawing/2014/main" id="{3685104A-B79C-E845-B27E-79E06DD8EF4E}"/>
              </a:ext>
            </a:extLst>
          </p:cNvPr>
          <p:cNvPicPr preferRelativeResize="0"/>
          <p:nvPr/>
        </p:nvPicPr>
        <p:blipFill rotWithShape="1">
          <a:blip r:embed="rId2">
            <a:alphaModFix/>
          </a:blip>
          <a:srcRect/>
          <a:stretch/>
        </p:blipFill>
        <p:spPr>
          <a:xfrm>
            <a:off x="367913" y="1703661"/>
            <a:ext cx="2979375" cy="2986850"/>
          </a:xfrm>
          <a:prstGeom prst="rect">
            <a:avLst/>
          </a:prstGeom>
          <a:noFill/>
          <a:ln>
            <a:noFill/>
          </a:ln>
        </p:spPr>
      </p:pic>
      <p:pic>
        <p:nvPicPr>
          <p:cNvPr id="10" name="Google Shape;494;p5">
            <a:extLst>
              <a:ext uri="{FF2B5EF4-FFF2-40B4-BE49-F238E27FC236}">
                <a16:creationId xmlns:a16="http://schemas.microsoft.com/office/drawing/2014/main" id="{3D46C302-9CE3-0D44-882E-3957D912CDEA}"/>
              </a:ext>
            </a:extLst>
          </p:cNvPr>
          <p:cNvPicPr preferRelativeResize="0"/>
          <p:nvPr/>
        </p:nvPicPr>
        <p:blipFill rotWithShape="1">
          <a:blip r:embed="rId3">
            <a:alphaModFix/>
          </a:blip>
          <a:srcRect/>
          <a:stretch/>
        </p:blipFill>
        <p:spPr>
          <a:xfrm>
            <a:off x="3581038" y="3370177"/>
            <a:ext cx="657225" cy="590550"/>
          </a:xfrm>
          <a:prstGeom prst="rect">
            <a:avLst/>
          </a:prstGeom>
          <a:noFill/>
          <a:ln>
            <a:noFill/>
          </a:ln>
        </p:spPr>
      </p:pic>
      <p:sp>
        <p:nvSpPr>
          <p:cNvPr id="11" name="Google Shape;495;p5">
            <a:extLst>
              <a:ext uri="{FF2B5EF4-FFF2-40B4-BE49-F238E27FC236}">
                <a16:creationId xmlns:a16="http://schemas.microsoft.com/office/drawing/2014/main" id="{16F08D27-05AD-1042-AF04-5B5B95F77EE8}"/>
              </a:ext>
            </a:extLst>
          </p:cNvPr>
          <p:cNvSpPr txBox="1"/>
          <p:nvPr/>
        </p:nvSpPr>
        <p:spPr>
          <a:xfrm>
            <a:off x="3617900" y="2190267"/>
            <a:ext cx="583500" cy="72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Roboto"/>
                <a:ea typeface="Roboto"/>
                <a:cs typeface="Roboto"/>
                <a:sym typeface="Roboto"/>
              </a:rPr>
              <a:t>MBA</a:t>
            </a:r>
            <a:endParaRPr sz="1400" b="0" i="0" u="sng" strike="noStrike" cap="none">
              <a:solidFill>
                <a:srgbClr val="000000"/>
              </a:solidFill>
              <a:latin typeface="Roboto"/>
              <a:ea typeface="Roboto"/>
              <a:cs typeface="Roboto"/>
              <a:sym typeface="Roboto"/>
            </a:endParaRPr>
          </a:p>
        </p:txBody>
      </p:sp>
      <p:sp>
        <p:nvSpPr>
          <p:cNvPr id="12" name="Google Shape;496;p5">
            <a:extLst>
              <a:ext uri="{FF2B5EF4-FFF2-40B4-BE49-F238E27FC236}">
                <a16:creationId xmlns:a16="http://schemas.microsoft.com/office/drawing/2014/main" id="{DB80CD2B-8561-A347-80D0-8BB6698A1910}"/>
              </a:ext>
            </a:extLst>
          </p:cNvPr>
          <p:cNvSpPr txBox="1"/>
          <p:nvPr/>
        </p:nvSpPr>
        <p:spPr>
          <a:xfrm>
            <a:off x="4738600" y="2190267"/>
            <a:ext cx="729600" cy="72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Roboto"/>
                <a:ea typeface="Roboto"/>
                <a:cs typeface="Roboto"/>
                <a:sym typeface="Roboto"/>
              </a:rPr>
              <a:t>Work</a:t>
            </a:r>
            <a:endParaRPr sz="1400" b="0" i="0" u="sng" strike="noStrike" cap="none">
              <a:solidFill>
                <a:srgbClr val="000000"/>
              </a:solidFill>
              <a:latin typeface="Roboto"/>
              <a:ea typeface="Roboto"/>
              <a:cs typeface="Roboto"/>
              <a:sym typeface="Roboto"/>
            </a:endParaRPr>
          </a:p>
        </p:txBody>
      </p:sp>
      <p:sp>
        <p:nvSpPr>
          <p:cNvPr id="13" name="Google Shape;497;p5">
            <a:extLst>
              <a:ext uri="{FF2B5EF4-FFF2-40B4-BE49-F238E27FC236}">
                <a16:creationId xmlns:a16="http://schemas.microsoft.com/office/drawing/2014/main" id="{C282FF98-8DAC-B448-A100-84A30E769582}"/>
              </a:ext>
            </a:extLst>
          </p:cNvPr>
          <p:cNvSpPr txBox="1"/>
          <p:nvPr/>
        </p:nvSpPr>
        <p:spPr>
          <a:xfrm>
            <a:off x="7379925" y="2190262"/>
            <a:ext cx="1374600" cy="42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Roboto"/>
                <a:ea typeface="Roboto"/>
                <a:cs typeface="Roboto"/>
                <a:sym typeface="Roboto"/>
              </a:rPr>
              <a:t>Advisory Roles</a:t>
            </a:r>
            <a:endParaRPr sz="1400" b="0" i="0" u="sng" strike="noStrike" cap="none">
              <a:solidFill>
                <a:srgbClr val="000000"/>
              </a:solidFill>
              <a:latin typeface="Roboto"/>
              <a:ea typeface="Roboto"/>
              <a:cs typeface="Roboto"/>
              <a:sym typeface="Roboto"/>
            </a:endParaRPr>
          </a:p>
        </p:txBody>
      </p:sp>
      <p:sp>
        <p:nvSpPr>
          <p:cNvPr id="14" name="Google Shape;498;p5">
            <a:extLst>
              <a:ext uri="{FF2B5EF4-FFF2-40B4-BE49-F238E27FC236}">
                <a16:creationId xmlns:a16="http://schemas.microsoft.com/office/drawing/2014/main" id="{BD243883-16BB-1547-BC31-9D8964B7A7EC}"/>
              </a:ext>
            </a:extLst>
          </p:cNvPr>
          <p:cNvSpPr txBox="1"/>
          <p:nvPr/>
        </p:nvSpPr>
        <p:spPr>
          <a:xfrm>
            <a:off x="6145160" y="2190267"/>
            <a:ext cx="1028700" cy="72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Roboto"/>
                <a:ea typeface="Roboto"/>
                <a:cs typeface="Roboto"/>
                <a:sym typeface="Roboto"/>
              </a:rPr>
              <a:t>Teaching</a:t>
            </a:r>
            <a:endParaRPr sz="1400" b="0" i="0" u="sng" strike="noStrike" cap="none">
              <a:solidFill>
                <a:srgbClr val="000000"/>
              </a:solidFill>
              <a:latin typeface="Roboto"/>
              <a:ea typeface="Roboto"/>
              <a:cs typeface="Roboto"/>
              <a:sym typeface="Roboto"/>
            </a:endParaRPr>
          </a:p>
        </p:txBody>
      </p:sp>
      <p:pic>
        <p:nvPicPr>
          <p:cNvPr id="15" name="Google Shape;499;p5">
            <a:extLst>
              <a:ext uri="{FF2B5EF4-FFF2-40B4-BE49-F238E27FC236}">
                <a16:creationId xmlns:a16="http://schemas.microsoft.com/office/drawing/2014/main" id="{DD372F86-A88A-B844-BEF2-C9A5662D8386}"/>
              </a:ext>
            </a:extLst>
          </p:cNvPr>
          <p:cNvPicPr preferRelativeResize="0"/>
          <p:nvPr/>
        </p:nvPicPr>
        <p:blipFill rotWithShape="1">
          <a:blip r:embed="rId4">
            <a:alphaModFix/>
          </a:blip>
          <a:srcRect/>
          <a:stretch/>
        </p:blipFill>
        <p:spPr>
          <a:xfrm>
            <a:off x="4522124" y="2614117"/>
            <a:ext cx="1290654" cy="726000"/>
          </a:xfrm>
          <a:prstGeom prst="rect">
            <a:avLst/>
          </a:prstGeom>
          <a:noFill/>
          <a:ln>
            <a:noFill/>
          </a:ln>
        </p:spPr>
      </p:pic>
      <p:pic>
        <p:nvPicPr>
          <p:cNvPr id="16" name="Google Shape;500;p5">
            <a:extLst>
              <a:ext uri="{FF2B5EF4-FFF2-40B4-BE49-F238E27FC236}">
                <a16:creationId xmlns:a16="http://schemas.microsoft.com/office/drawing/2014/main" id="{036A3E5D-D752-3441-86A0-26DDA333940B}"/>
              </a:ext>
            </a:extLst>
          </p:cNvPr>
          <p:cNvPicPr preferRelativeResize="0"/>
          <p:nvPr/>
        </p:nvPicPr>
        <p:blipFill rotWithShape="1">
          <a:blip r:embed="rId5">
            <a:alphaModFix/>
          </a:blip>
          <a:srcRect/>
          <a:stretch/>
        </p:blipFill>
        <p:spPr>
          <a:xfrm>
            <a:off x="4636669" y="4250539"/>
            <a:ext cx="933450" cy="281213"/>
          </a:xfrm>
          <a:prstGeom prst="rect">
            <a:avLst/>
          </a:prstGeom>
          <a:noFill/>
          <a:ln>
            <a:noFill/>
          </a:ln>
        </p:spPr>
      </p:pic>
      <p:pic>
        <p:nvPicPr>
          <p:cNvPr id="17" name="Google Shape;501;p5">
            <a:extLst>
              <a:ext uri="{FF2B5EF4-FFF2-40B4-BE49-F238E27FC236}">
                <a16:creationId xmlns:a16="http://schemas.microsoft.com/office/drawing/2014/main" id="{AFF4E7F6-A5C2-AD42-923B-BC5600C51DA2}"/>
              </a:ext>
            </a:extLst>
          </p:cNvPr>
          <p:cNvPicPr preferRelativeResize="0"/>
          <p:nvPr/>
        </p:nvPicPr>
        <p:blipFill rotWithShape="1">
          <a:blip r:embed="rId6">
            <a:alphaModFix/>
          </a:blip>
          <a:srcRect/>
          <a:stretch/>
        </p:blipFill>
        <p:spPr>
          <a:xfrm>
            <a:off x="4700725" y="3346290"/>
            <a:ext cx="933449" cy="638292"/>
          </a:xfrm>
          <a:prstGeom prst="rect">
            <a:avLst/>
          </a:prstGeom>
          <a:noFill/>
          <a:ln>
            <a:noFill/>
          </a:ln>
        </p:spPr>
      </p:pic>
      <p:pic>
        <p:nvPicPr>
          <p:cNvPr id="18" name="Google Shape;502;p5">
            <a:extLst>
              <a:ext uri="{FF2B5EF4-FFF2-40B4-BE49-F238E27FC236}">
                <a16:creationId xmlns:a16="http://schemas.microsoft.com/office/drawing/2014/main" id="{98558A8D-4CC8-244E-8586-47AA6F5C9BD5}"/>
              </a:ext>
            </a:extLst>
          </p:cNvPr>
          <p:cNvPicPr preferRelativeResize="0"/>
          <p:nvPr/>
        </p:nvPicPr>
        <p:blipFill rotWithShape="1">
          <a:blip r:embed="rId7">
            <a:alphaModFix/>
          </a:blip>
          <a:srcRect/>
          <a:stretch/>
        </p:blipFill>
        <p:spPr>
          <a:xfrm>
            <a:off x="7526640" y="2762767"/>
            <a:ext cx="800407" cy="428700"/>
          </a:xfrm>
          <a:prstGeom prst="rect">
            <a:avLst/>
          </a:prstGeom>
          <a:noFill/>
          <a:ln>
            <a:noFill/>
          </a:ln>
        </p:spPr>
      </p:pic>
      <p:pic>
        <p:nvPicPr>
          <p:cNvPr id="19" name="Google Shape;503;p5">
            <a:extLst>
              <a:ext uri="{FF2B5EF4-FFF2-40B4-BE49-F238E27FC236}">
                <a16:creationId xmlns:a16="http://schemas.microsoft.com/office/drawing/2014/main" id="{BD24214B-112C-8C4E-BDC2-246E8CE12711}"/>
              </a:ext>
            </a:extLst>
          </p:cNvPr>
          <p:cNvPicPr preferRelativeResize="0"/>
          <p:nvPr/>
        </p:nvPicPr>
        <p:blipFill rotWithShape="1">
          <a:blip r:embed="rId8">
            <a:alphaModFix/>
          </a:blip>
          <a:srcRect/>
          <a:stretch/>
        </p:blipFill>
        <p:spPr>
          <a:xfrm>
            <a:off x="7454366" y="3460998"/>
            <a:ext cx="1028700" cy="507670"/>
          </a:xfrm>
          <a:prstGeom prst="rect">
            <a:avLst/>
          </a:prstGeom>
          <a:noFill/>
          <a:ln>
            <a:noFill/>
          </a:ln>
        </p:spPr>
      </p:pic>
      <p:pic>
        <p:nvPicPr>
          <p:cNvPr id="20" name="Google Shape;504;p5">
            <a:extLst>
              <a:ext uri="{FF2B5EF4-FFF2-40B4-BE49-F238E27FC236}">
                <a16:creationId xmlns:a16="http://schemas.microsoft.com/office/drawing/2014/main" id="{B4CECFD3-F407-3649-807A-BCDF537A3C40}"/>
              </a:ext>
            </a:extLst>
          </p:cNvPr>
          <p:cNvPicPr preferRelativeResize="0"/>
          <p:nvPr/>
        </p:nvPicPr>
        <p:blipFill rotWithShape="1">
          <a:blip r:embed="rId9">
            <a:alphaModFix/>
          </a:blip>
          <a:srcRect/>
          <a:stretch/>
        </p:blipFill>
        <p:spPr>
          <a:xfrm>
            <a:off x="6139365" y="2762767"/>
            <a:ext cx="1040291" cy="428700"/>
          </a:xfrm>
          <a:prstGeom prst="rect">
            <a:avLst/>
          </a:prstGeom>
          <a:noFill/>
          <a:ln>
            <a:noFill/>
          </a:ln>
        </p:spPr>
      </p:pic>
      <p:pic>
        <p:nvPicPr>
          <p:cNvPr id="21" name="Google Shape;505;p5">
            <a:extLst>
              <a:ext uri="{FF2B5EF4-FFF2-40B4-BE49-F238E27FC236}">
                <a16:creationId xmlns:a16="http://schemas.microsoft.com/office/drawing/2014/main" id="{D5502DEE-FAAF-024D-918E-EDEB2D631914}"/>
              </a:ext>
            </a:extLst>
          </p:cNvPr>
          <p:cNvPicPr preferRelativeResize="0"/>
          <p:nvPr/>
        </p:nvPicPr>
        <p:blipFill rotWithShape="1">
          <a:blip r:embed="rId10">
            <a:alphaModFix/>
          </a:blip>
          <a:srcRect/>
          <a:stretch/>
        </p:blipFill>
        <p:spPr>
          <a:xfrm>
            <a:off x="6259310" y="3430515"/>
            <a:ext cx="800400" cy="469857"/>
          </a:xfrm>
          <a:prstGeom prst="rect">
            <a:avLst/>
          </a:prstGeom>
          <a:noFill/>
          <a:ln>
            <a:noFill/>
          </a:ln>
        </p:spPr>
      </p:pic>
      <p:pic>
        <p:nvPicPr>
          <p:cNvPr id="22" name="Google Shape;506;p5">
            <a:extLst>
              <a:ext uri="{FF2B5EF4-FFF2-40B4-BE49-F238E27FC236}">
                <a16:creationId xmlns:a16="http://schemas.microsoft.com/office/drawing/2014/main" id="{97885903-18E5-A742-91A5-C371E18A73E9}"/>
              </a:ext>
            </a:extLst>
          </p:cNvPr>
          <p:cNvPicPr preferRelativeResize="0"/>
          <p:nvPr/>
        </p:nvPicPr>
        <p:blipFill rotWithShape="1">
          <a:blip r:embed="rId11">
            <a:alphaModFix/>
          </a:blip>
          <a:srcRect/>
          <a:stretch/>
        </p:blipFill>
        <p:spPr>
          <a:xfrm>
            <a:off x="7323400" y="4192167"/>
            <a:ext cx="1290650" cy="397951"/>
          </a:xfrm>
          <a:prstGeom prst="rect">
            <a:avLst/>
          </a:prstGeom>
          <a:noFill/>
          <a:ln>
            <a:noFill/>
          </a:ln>
        </p:spPr>
      </p:pic>
      <p:pic>
        <p:nvPicPr>
          <p:cNvPr id="23" name="Picture 2" descr="Image result for wiley and sons">
            <a:extLst>
              <a:ext uri="{FF2B5EF4-FFF2-40B4-BE49-F238E27FC236}">
                <a16:creationId xmlns:a16="http://schemas.microsoft.com/office/drawing/2014/main" id="{2AF552AB-A40C-7840-A209-B3F2AD5225C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318" t="34851" r="5092" b="31309"/>
          <a:stretch/>
        </p:blipFill>
        <p:spPr bwMode="auto">
          <a:xfrm>
            <a:off x="6150798" y="4191734"/>
            <a:ext cx="1017425" cy="28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520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7B8F1DC-9575-75AD-E12E-8E575C38B839}"/>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906724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28DC5CA-7F41-7559-5D7C-1ADE38524358}"/>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51468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6" name="Footer Placeholder 4">
            <a:extLst>
              <a:ext uri="{FF2B5EF4-FFF2-40B4-BE49-F238E27FC236}">
                <a16:creationId xmlns:a16="http://schemas.microsoft.com/office/drawing/2014/main" id="{CBEC5248-ACDE-99B1-E950-7273090CF5CE}"/>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91765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a:xfrm>
            <a:off x="215153" y="365126"/>
            <a:ext cx="8300197" cy="591477"/>
          </a:xfrm>
        </p:spPr>
        <p:txBody>
          <a:bodyPr/>
          <a:lstStyle/>
          <a:p>
            <a:r>
              <a:rPr lang="en-US" dirty="0"/>
              <a:t>Supervised Learning: Classification &amp; Prediction</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7" y="2319692"/>
            <a:ext cx="11843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
        <p:nvSpPr>
          <p:cNvPr id="19" name="Footer Placeholder 4">
            <a:extLst>
              <a:ext uri="{FF2B5EF4-FFF2-40B4-BE49-F238E27FC236}">
                <a16:creationId xmlns:a16="http://schemas.microsoft.com/office/drawing/2014/main" id="{1726314E-091C-E08B-0CAC-5C03D38C5904}"/>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712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01B34D50-CCD2-449F-3961-26217B352A11}"/>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698811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purchase </a:t>
            </a:r>
            <a:r>
              <a:rPr lang="en-US" dirty="0" err="1"/>
              <a:t>ProductA</a:t>
            </a:r>
            <a:r>
              <a:rPr lang="en-US" dirty="0"/>
              <a:t>, </a:t>
            </a:r>
            <a:r>
              <a:rPr lang="en-US" dirty="0" err="1"/>
              <a:t>ProductB</a:t>
            </a:r>
            <a:r>
              <a:rPr lang="en-US" dirty="0"/>
              <a:t> or </a:t>
            </a:r>
            <a:r>
              <a:rPr lang="en-US" dirty="0" err="1"/>
              <a:t>ProductC</a:t>
            </a:r>
            <a:r>
              <a:rPr lang="en-US" dirty="0"/>
              <a:t>?</a:t>
            </a:r>
          </a:p>
          <a:p>
            <a:pPr algn="ctr"/>
            <a:r>
              <a:rPr lang="en-US" sz="1200" dirty="0"/>
              <a:t>The outcome is one of three classes, A, B, C.</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E2F31C2E-BF3F-E70C-A6CB-23DC0DD4982F}"/>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602082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D0F6A637-1BAC-FCE1-9CE7-5816EFB4F0F1}"/>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84192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2C774203-C924-8D4F-ED61-44C057B64DE1}"/>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093052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59CA9B5A-2FEF-F871-698E-D3E669FD23F7}"/>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601869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365126"/>
            <a:ext cx="8327091" cy="591477"/>
          </a:xfrm>
        </p:spPr>
        <p:txBody>
          <a:bodyPr/>
          <a:lstStyle/>
          <a:p>
            <a:r>
              <a:rPr lang="en-US" dirty="0"/>
              <a:t>Unsupervised Learning: Find meaningful groups</a:t>
            </a:r>
          </a:p>
        </p:txBody>
      </p:sp>
      <p:sp>
        <p:nvSpPr>
          <p:cNvPr id="4" name="Date Placeholder 3"/>
          <p:cNvSpPr>
            <a:spLocks noGrp="1"/>
          </p:cNvSpPr>
          <p:nvPr>
            <p:ph type="dt" sz="half" idx="10"/>
          </p:nvPr>
        </p:nvSpPr>
        <p:spPr/>
        <p:txBody>
          <a:bodyPr/>
          <a:lstStyle/>
          <a:p>
            <a:fld id="{D753EFC8-4232-4598-94F6-94C0EBAFC469}" type="datetime1">
              <a:rPr lang="en-US" smtClean="0"/>
              <a:t>7/18/23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29</a:t>
            </a:fld>
            <a:endParaRPr lang="en-US"/>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387710" y="3093304"/>
            <a:ext cx="1580884" cy="1718199"/>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67549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67549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6911400" y="4675490"/>
            <a:ext cx="2102087"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
        <p:nvSpPr>
          <p:cNvPr id="3" name="Footer Placeholder 4">
            <a:extLst>
              <a:ext uri="{FF2B5EF4-FFF2-40B4-BE49-F238E27FC236}">
                <a16:creationId xmlns:a16="http://schemas.microsoft.com/office/drawing/2014/main" id="{7A691262-DB78-162D-0647-2545898B3948}"/>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47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3" grpId="0"/>
      <p:bldP spid="34" grpId="0"/>
      <p:bldP spid="35" grpId="0" animBg="1"/>
      <p:bldP spid="37" grpId="0"/>
      <p:bldP spid="38" grpId="0"/>
      <p:bldP spid="39" grpId="0"/>
      <p:bldP spid="40" grpId="0"/>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038128"/>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General Framework</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7/18/23</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a:t>
            </a:fld>
            <a:endParaRPr lang="en-US"/>
          </a:p>
        </p:txBody>
      </p:sp>
      <p:sp>
        <p:nvSpPr>
          <p:cNvPr id="3" name="Footer Placeholder 4">
            <a:extLst>
              <a:ext uri="{FF2B5EF4-FFF2-40B4-BE49-F238E27FC236}">
                <a16:creationId xmlns:a16="http://schemas.microsoft.com/office/drawing/2014/main" id="{E7446078-A382-D52B-D495-1547FFB965DF}"/>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513917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D71A8943-45A2-57C2-5D70-2D1BAC932289}"/>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493231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Mystics (pro basketball team) win the game?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Washington Mystics - Wikipedia">
            <a:extLst>
              <a:ext uri="{FF2B5EF4-FFF2-40B4-BE49-F238E27FC236}">
                <a16:creationId xmlns:a16="http://schemas.microsoft.com/office/drawing/2014/main" id="{3E28FB1B-6011-A948-9DD6-0C915ABD7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61" y="2931457"/>
            <a:ext cx="2493421" cy="212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3B6E1-0A78-BA41-9D43-D57319E18788}"/>
              </a:ext>
            </a:extLst>
          </p:cNvPr>
          <p:cNvSpPr/>
          <p:nvPr/>
        </p:nvSpPr>
        <p:spPr>
          <a:xfrm>
            <a:off x="5654565" y="527805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a:t>
            </a:r>
          </a:p>
        </p:txBody>
      </p:sp>
      <p:sp>
        <p:nvSpPr>
          <p:cNvPr id="5" name="Footer Placeholder 4">
            <a:extLst>
              <a:ext uri="{FF2B5EF4-FFF2-40B4-BE49-F238E27FC236}">
                <a16:creationId xmlns:a16="http://schemas.microsoft.com/office/drawing/2014/main" id="{ED447791-7670-D6FC-2420-A9DC52C0583E}"/>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4026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DAD58E0-1625-7B47-B2ED-947BEF6E4749}"/>
              </a:ext>
            </a:extLst>
          </p:cNvPr>
          <p:cNvSpPr/>
          <p:nvPr/>
        </p:nvSpPr>
        <p:spPr>
          <a:xfrm>
            <a:off x="5654565" y="549797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Descriptive or Retrospective</a:t>
            </a:r>
          </a:p>
        </p:txBody>
      </p:sp>
      <p:sp>
        <p:nvSpPr>
          <p:cNvPr id="5" name="Footer Placeholder 4">
            <a:extLst>
              <a:ext uri="{FF2B5EF4-FFF2-40B4-BE49-F238E27FC236}">
                <a16:creationId xmlns:a16="http://schemas.microsoft.com/office/drawing/2014/main" id="{7F2D9558-122A-A114-6CD8-3EBBDF13B5BB}"/>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0858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01E582-1061-3B4B-AB0C-BEFB0EAF66B8}"/>
              </a:ext>
            </a:extLst>
          </p:cNvPr>
          <p:cNvSpPr/>
          <p:nvPr/>
        </p:nvSpPr>
        <p:spPr>
          <a:xfrm>
            <a:off x="5654565" y="5845216"/>
            <a:ext cx="2280213" cy="38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t>
            </a:r>
          </a:p>
        </p:txBody>
      </p:sp>
      <p:sp>
        <p:nvSpPr>
          <p:cNvPr id="5" name="Footer Placeholder 4">
            <a:extLst>
              <a:ext uri="{FF2B5EF4-FFF2-40B4-BE49-F238E27FC236}">
                <a16:creationId xmlns:a16="http://schemas.microsoft.com/office/drawing/2014/main" id="{12D45BAE-564E-BED0-93B4-A8B317F6DFC3}"/>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4148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02"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0B6B43-15E6-8142-A180-46419B412F3C}"/>
              </a:ext>
            </a:extLst>
          </p:cNvPr>
          <p:cNvSpPr/>
          <p:nvPr/>
        </p:nvSpPr>
        <p:spPr>
          <a:xfrm>
            <a:off x="5535758" y="5752619"/>
            <a:ext cx="2517826"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 Continuous or Forecasting</a:t>
            </a:r>
          </a:p>
        </p:txBody>
      </p:sp>
      <p:sp>
        <p:nvSpPr>
          <p:cNvPr id="10" name="Footer Placeholder 4">
            <a:extLst>
              <a:ext uri="{FF2B5EF4-FFF2-40B4-BE49-F238E27FC236}">
                <a16:creationId xmlns:a16="http://schemas.microsoft.com/office/drawing/2014/main" id="{EAA687D5-59E6-1BE4-A880-2CF5BC784B90}"/>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3648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runs will the Chennai </a:t>
            </a:r>
            <a:r>
              <a:rPr lang="en-US" dirty="0" err="1"/>
              <a:t>SuperKings</a:t>
            </a:r>
            <a:r>
              <a:rPr lang="en-US" dirty="0"/>
              <a:t> make?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82"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DF6D16-A24C-FB47-AC3C-E7127E9E679B}"/>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5" name="Footer Placeholder 4">
            <a:extLst>
              <a:ext uri="{FF2B5EF4-FFF2-40B4-BE49-F238E27FC236}">
                <a16:creationId xmlns:a16="http://schemas.microsoft.com/office/drawing/2014/main" id="{68191973-1407-466D-CF20-4E7AE011513A}"/>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5174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706"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6F969A-2AC8-1B44-A7BB-833A6536DF94}"/>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p:txBody>
      </p:sp>
      <p:sp>
        <p:nvSpPr>
          <p:cNvPr id="5" name="Footer Placeholder 4">
            <a:extLst>
              <a:ext uri="{FF2B5EF4-FFF2-40B4-BE49-F238E27FC236}">
                <a16:creationId xmlns:a16="http://schemas.microsoft.com/office/drawing/2014/main" id="{7879C8F5-1E91-2970-61A7-612B293694E7}"/>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41945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86" y="2902042"/>
            <a:ext cx="3621171" cy="23900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11DF2A-5E31-D747-A1AF-92E9D4BFF117}"/>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Retrospective/Descriptive</a:t>
            </a:r>
          </a:p>
        </p:txBody>
      </p:sp>
      <p:sp>
        <p:nvSpPr>
          <p:cNvPr id="5" name="Footer Placeholder 4">
            <a:extLst>
              <a:ext uri="{FF2B5EF4-FFF2-40B4-BE49-F238E27FC236}">
                <a16:creationId xmlns:a16="http://schemas.microsoft.com/office/drawing/2014/main" id="{9757159B-037A-DFD3-073B-93AE88A4581A}"/>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6271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
        <p:nvSpPr>
          <p:cNvPr id="5" name="Footer Placeholder 4">
            <a:extLst>
              <a:ext uri="{FF2B5EF4-FFF2-40B4-BE49-F238E27FC236}">
                <a16:creationId xmlns:a16="http://schemas.microsoft.com/office/drawing/2014/main" id="{EBDC720E-D29A-1C58-4CE0-81DF8D2C09DC}"/>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7/18/23</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39</a:t>
            </a:fld>
            <a:endParaRPr lang="en-US"/>
          </a:p>
        </p:txBody>
      </p:sp>
      <p:sp>
        <p:nvSpPr>
          <p:cNvPr id="3" name="Footer Placeholder 4">
            <a:extLst>
              <a:ext uri="{FF2B5EF4-FFF2-40B4-BE49-F238E27FC236}">
                <a16:creationId xmlns:a16="http://schemas.microsoft.com/office/drawing/2014/main" id="{6F895F76-3F91-1BBB-2A48-76811E2B84E4}"/>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36402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Data Mining in this </a:t>
            </a:r>
            <a:r>
              <a:rPr lang="en-US" strike="sngStrike" dirty="0"/>
              <a:t>course </a:t>
            </a:r>
            <a:r>
              <a:rPr lang="en-US" dirty="0"/>
              <a:t>briefing </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TBH I use them largely interchangeably.</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
        <p:nvSpPr>
          <p:cNvPr id="5" name="Footer Placeholder 4">
            <a:extLst>
              <a:ext uri="{FF2B5EF4-FFF2-40B4-BE49-F238E27FC236}">
                <a16:creationId xmlns:a16="http://schemas.microsoft.com/office/drawing/2014/main" id="{DD7D22C3-971C-8309-3D7C-B4FF724994AE}"/>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66837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TextBox 5"/>
          <p:cNvSpPr txBox="1"/>
          <p:nvPr/>
        </p:nvSpPr>
        <p:spPr>
          <a:xfrm>
            <a:off x="573206" y="1145888"/>
            <a:ext cx="5000471" cy="1077218"/>
          </a:xfrm>
          <a:prstGeom prst="rect">
            <a:avLst/>
          </a:prstGeom>
          <a:noFill/>
        </p:spPr>
        <p:txBody>
          <a:bodyPr wrap="none" rtlCol="0">
            <a:spAutoFit/>
          </a:bodyPr>
          <a:lstStyle/>
          <a:p>
            <a:r>
              <a:rPr lang="en-US" sz="3200" dirty="0"/>
              <a:t>Open:</a:t>
            </a:r>
          </a:p>
          <a:p>
            <a:r>
              <a:rPr lang="en-US" sz="3200" dirty="0" err="1"/>
              <a:t>A_Functions_basicEDA_Viz.R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err="1"/>
              <a:t>Bokeh</a:t>
            </a:r>
            <a:r>
              <a:rPr lang="en-US" dirty="0"/>
              <a:t>::figure()</a:t>
            </a:r>
          </a:p>
        </p:txBody>
      </p:sp>
      <p:sp>
        <p:nvSpPr>
          <p:cNvPr id="5" name="Footer Placeholder 4">
            <a:extLst>
              <a:ext uri="{FF2B5EF4-FFF2-40B4-BE49-F238E27FC236}">
                <a16:creationId xmlns:a16="http://schemas.microsoft.com/office/drawing/2014/main" id="{9B024C45-6592-ABEA-AD3D-74CF4EF22C7D}"/>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829511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What is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
        <p:nvSpPr>
          <p:cNvPr id="5" name="Footer Placeholder 4">
            <a:extLst>
              <a:ext uri="{FF2B5EF4-FFF2-40B4-BE49-F238E27FC236}">
                <a16:creationId xmlns:a16="http://schemas.microsoft.com/office/drawing/2014/main" id="{8FE15E7A-6C11-15D4-CF0F-DC776271EC8B}"/>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220755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1015663"/>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a:t>
            </a:r>
            <a:r>
              <a:rPr lang="en-US" sz="1400" dirty="0" err="1">
                <a:solidFill>
                  <a:schemeClr val="accent6"/>
                </a:solidFill>
                <a:latin typeface="Consolas" panose="020B0609020204030204" pitchFamily="49" charset="0"/>
                <a:cs typeface="Consolas" panose="020B0609020204030204" pitchFamily="49" charset="0"/>
              </a:rPr>
              <a:t>screenTime$start</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screenTime$end,y</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),size=3)</a:t>
            </a:r>
          </a:p>
        </p:txBody>
      </p:sp>
      <p:sp>
        <p:nvSpPr>
          <p:cNvPr id="5" name="Footer Placeholder 4">
            <a:extLst>
              <a:ext uri="{FF2B5EF4-FFF2-40B4-BE49-F238E27FC236}">
                <a16:creationId xmlns:a16="http://schemas.microsoft.com/office/drawing/2014/main" id="{2E6457F1-7739-8198-1962-965AFAD540CB}"/>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98381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8" name="Rectangle 7"/>
          <p:cNvSpPr/>
          <p:nvPr/>
        </p:nvSpPr>
        <p:spPr>
          <a:xfrm>
            <a:off x="1" y="1838553"/>
            <a:ext cx="9144000" cy="1246495"/>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a:t>
            </a:r>
            <a:r>
              <a:rPr lang="en-US" sz="1050" dirty="0" err="1">
                <a:latin typeface="Consolas" panose="020B0609020204030204" pitchFamily="49" charset="0"/>
                <a:cs typeface="Consolas" panose="020B0609020204030204" pitchFamily="49" charset="0"/>
              </a:rPr>
              <a:t>screenTime$start</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screenTime$end,y</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),size=3)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
        <p:nvSpPr>
          <p:cNvPr id="5" name="Footer Placeholder 4">
            <a:extLst>
              <a:ext uri="{FF2B5EF4-FFF2-40B4-BE49-F238E27FC236}">
                <a16:creationId xmlns:a16="http://schemas.microsoft.com/office/drawing/2014/main" id="{15D71C1C-8C0A-B0E8-6785-547A928B4C8D}"/>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82543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cxnSp>
        <p:nvCxnSpPr>
          <p:cNvPr id="8" name="Straight Connector 7"/>
          <p:cNvCxnSpPr>
            <a:cxnSpLocks/>
          </p:cNvCxnSpPr>
          <p:nvPr/>
        </p:nvCxnSpPr>
        <p:spPr>
          <a:xfrm flipV="1">
            <a:off x="6124194" y="1852800"/>
            <a:ext cx="0" cy="355017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Google Shape;593;p75">
            <a:extLst>
              <a:ext uri="{FF2B5EF4-FFF2-40B4-BE49-F238E27FC236}">
                <a16:creationId xmlns:a16="http://schemas.microsoft.com/office/drawing/2014/main" id="{ADF3A57E-380F-F34D-9136-8D06E329AE64}"/>
              </a:ext>
            </a:extLst>
          </p:cNvPr>
          <p:cNvPicPr preferRelativeResize="0"/>
          <p:nvPr/>
        </p:nvPicPr>
        <p:blipFill>
          <a:blip r:embed="rId3">
            <a:alphaModFix/>
          </a:blip>
          <a:stretch>
            <a:fillRect/>
          </a:stretch>
        </p:blipFill>
        <p:spPr>
          <a:xfrm>
            <a:off x="7240575" y="1852800"/>
            <a:ext cx="1218000" cy="1218000"/>
          </a:xfrm>
          <a:prstGeom prst="ellipse">
            <a:avLst/>
          </a:prstGeom>
          <a:noFill/>
          <a:ln>
            <a:noFill/>
          </a:ln>
        </p:spPr>
      </p:pic>
      <p:sp>
        <p:nvSpPr>
          <p:cNvPr id="11" name="Google Shape;595;p75">
            <a:extLst>
              <a:ext uri="{FF2B5EF4-FFF2-40B4-BE49-F238E27FC236}">
                <a16:creationId xmlns:a16="http://schemas.microsoft.com/office/drawing/2014/main" id="{9AC14319-727D-1142-B1EC-7C606B3CF260}"/>
              </a:ext>
            </a:extLst>
          </p:cNvPr>
          <p:cNvSpPr txBox="1"/>
          <p:nvPr/>
        </p:nvSpPr>
        <p:spPr>
          <a:xfrm>
            <a:off x="6349575" y="3207625"/>
            <a:ext cx="3000000" cy="539400"/>
          </a:xfrm>
          <a:prstGeom prst="rect">
            <a:avLst/>
          </a:prstGeom>
          <a:noFill/>
          <a:ln>
            <a:noFill/>
          </a:ln>
        </p:spPr>
        <p:txBody>
          <a:bodyPr spcFirstLastPara="1" wrap="square" lIns="91425" tIns="91425" rIns="91425" bIns="91425" anchor="t" anchorCtr="0">
            <a:noAutofit/>
          </a:bodyPr>
          <a:lstStyle/>
          <a:p>
            <a:pPr marL="115887" algn="ctr">
              <a:lnSpc>
                <a:spcPct val="110000"/>
              </a:lnSpc>
            </a:pPr>
            <a:r>
              <a:rPr lang="en">
                <a:latin typeface="Roboto Light"/>
                <a:ea typeface="Roboto Light"/>
                <a:cs typeface="Roboto Light"/>
                <a:sym typeface="Roboto Light"/>
              </a:rPr>
              <a:t>Loretta Ibanez, Ph.D.</a:t>
            </a:r>
            <a:br>
              <a:rPr lang="en" sz="1200">
                <a:latin typeface="Roboto Light"/>
                <a:ea typeface="Roboto Light"/>
                <a:cs typeface="Roboto Light"/>
                <a:sym typeface="Roboto Light"/>
              </a:rPr>
            </a:br>
            <a:r>
              <a:rPr lang="en" sz="900">
                <a:latin typeface="Roboto Medium"/>
                <a:ea typeface="Roboto Medium"/>
                <a:cs typeface="Roboto Medium"/>
                <a:sym typeface="Roboto Medium"/>
              </a:rPr>
              <a:t>Innovation Senior Director</a:t>
            </a:r>
            <a:endParaRPr sz="900">
              <a:latin typeface="Roboto Medium"/>
              <a:ea typeface="Roboto Medium"/>
              <a:cs typeface="Roboto Medium"/>
              <a:sym typeface="Roboto Medium"/>
            </a:endParaRPr>
          </a:p>
        </p:txBody>
      </p:sp>
      <p:pic>
        <p:nvPicPr>
          <p:cNvPr id="12" name="Google Shape;596;p75">
            <a:extLst>
              <a:ext uri="{FF2B5EF4-FFF2-40B4-BE49-F238E27FC236}">
                <a16:creationId xmlns:a16="http://schemas.microsoft.com/office/drawing/2014/main" id="{68C7265F-E64A-3845-B953-1DE838497F7F}"/>
              </a:ext>
            </a:extLst>
          </p:cNvPr>
          <p:cNvPicPr preferRelativeResize="0"/>
          <p:nvPr/>
        </p:nvPicPr>
        <p:blipFill>
          <a:blip r:embed="rId4">
            <a:alphaModFix/>
          </a:blip>
          <a:stretch>
            <a:fillRect/>
          </a:stretch>
        </p:blipFill>
        <p:spPr>
          <a:xfrm>
            <a:off x="7139639" y="4196359"/>
            <a:ext cx="1419867" cy="504050"/>
          </a:xfrm>
          <a:prstGeom prst="rect">
            <a:avLst/>
          </a:prstGeom>
          <a:noFill/>
          <a:ln>
            <a:noFill/>
          </a:ln>
        </p:spPr>
      </p:pic>
      <p:sp>
        <p:nvSpPr>
          <p:cNvPr id="13" name="Google Shape;592;p75">
            <a:extLst>
              <a:ext uri="{FF2B5EF4-FFF2-40B4-BE49-F238E27FC236}">
                <a16:creationId xmlns:a16="http://schemas.microsoft.com/office/drawing/2014/main" id="{3C452B83-3FFC-A445-9504-E0D941216EEB}"/>
              </a:ext>
            </a:extLst>
          </p:cNvPr>
          <p:cNvSpPr txBox="1"/>
          <p:nvPr/>
        </p:nvSpPr>
        <p:spPr>
          <a:xfrm>
            <a:off x="362550" y="1700400"/>
            <a:ext cx="5447100" cy="3000000"/>
          </a:xfrm>
          <a:prstGeom prst="rect">
            <a:avLst/>
          </a:prstGeom>
          <a:noFill/>
          <a:ln>
            <a:noFill/>
          </a:ln>
        </p:spPr>
        <p:txBody>
          <a:bodyPr spcFirstLastPara="1" wrap="square" lIns="91425" tIns="91425" rIns="91425" bIns="91425" anchor="ctr" anchorCtr="0">
            <a:noAutofit/>
          </a:bodyPr>
          <a:lstStyle/>
          <a:p>
            <a:r>
              <a:rPr lang="en" sz="2050" i="1" dirty="0">
                <a:solidFill>
                  <a:srgbClr val="222222"/>
                </a:solidFill>
              </a:rPr>
              <a:t>"Where a human-being has to make a </a:t>
            </a:r>
            <a:r>
              <a:rPr lang="en" sz="2450" b="1" i="1" dirty="0">
                <a:solidFill>
                  <a:schemeClr val="accent1"/>
                </a:solidFill>
              </a:rPr>
              <a:t>judgement call or decision</a:t>
            </a:r>
            <a:r>
              <a:rPr lang="en" sz="2050" i="1" dirty="0">
                <a:solidFill>
                  <a:srgbClr val="222222"/>
                </a:solidFill>
              </a:rPr>
              <a:t> about something, where there is a </a:t>
            </a:r>
            <a:r>
              <a:rPr lang="en" sz="2450" b="1" i="1" dirty="0">
                <a:solidFill>
                  <a:schemeClr val="accent1"/>
                </a:solidFill>
              </a:rPr>
              <a:t>long history of that type of decision being made</a:t>
            </a:r>
            <a:r>
              <a:rPr lang="en" sz="2450" i="1" dirty="0">
                <a:solidFill>
                  <a:schemeClr val="accent1"/>
                </a:solidFill>
              </a:rPr>
              <a:t>, </a:t>
            </a:r>
            <a:r>
              <a:rPr lang="en" sz="2450" b="1" i="1" dirty="0">
                <a:solidFill>
                  <a:schemeClr val="accent1"/>
                </a:solidFill>
              </a:rPr>
              <a:t>is an opportunity</a:t>
            </a:r>
            <a:r>
              <a:rPr lang="en" sz="2050" i="1" dirty="0">
                <a:solidFill>
                  <a:srgbClr val="222222"/>
                </a:solidFill>
              </a:rPr>
              <a:t> to look at to see if</a:t>
            </a:r>
            <a:r>
              <a:rPr lang="en" sz="2450" b="1" i="1" dirty="0">
                <a:solidFill>
                  <a:schemeClr val="accent1"/>
                </a:solidFill>
              </a:rPr>
              <a:t> you can apply artificial intelligence</a:t>
            </a:r>
            <a:r>
              <a:rPr lang="en" sz="2050" i="1" dirty="0">
                <a:solidFill>
                  <a:srgbClr val="222222"/>
                </a:solidFill>
              </a:rPr>
              <a:t>.” </a:t>
            </a:r>
            <a:endParaRPr sz="1300" i="1" dirty="0"/>
          </a:p>
        </p:txBody>
      </p:sp>
      <p:sp>
        <p:nvSpPr>
          <p:cNvPr id="3" name="Footer Placeholder 4">
            <a:extLst>
              <a:ext uri="{FF2B5EF4-FFF2-40B4-BE49-F238E27FC236}">
                <a16:creationId xmlns:a16="http://schemas.microsoft.com/office/drawing/2014/main" id="{9018A1E9-76DE-79EE-99FF-087067A82CC3}"/>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43894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a:xfrm>
            <a:off x="81481" y="365126"/>
            <a:ext cx="8433869" cy="591477"/>
          </a:xfrm>
        </p:spPr>
        <p:txBody>
          <a:bodyPr/>
          <a:lstStyle/>
          <a:p>
            <a:r>
              <a:rPr lang="en-US" dirty="0"/>
              <a:t>When can you embark on data-driven decisions?</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course all use cases have these three components implied if not explicitly declared.</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69DA46-8DBE-6549-975B-BBC62163C770}"/>
              </a:ext>
            </a:extLst>
          </p:cNvPr>
          <p:cNvSpPr/>
          <p:nvPr/>
        </p:nvSpPr>
        <p:spPr>
          <a:xfrm>
            <a:off x="231607" y="2302024"/>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Intelligent decision to be made (human or automated).</a:t>
            </a:r>
          </a:p>
        </p:txBody>
      </p:sp>
      <p:sp>
        <p:nvSpPr>
          <p:cNvPr id="13" name="Rectangle 12">
            <a:extLst>
              <a:ext uri="{FF2B5EF4-FFF2-40B4-BE49-F238E27FC236}">
                <a16:creationId xmlns:a16="http://schemas.microsoft.com/office/drawing/2014/main" id="{4BF313F0-35A6-CC40-A9A8-9E7DF629C8EF}"/>
              </a:ext>
            </a:extLst>
          </p:cNvPr>
          <p:cNvSpPr/>
          <p:nvPr/>
        </p:nvSpPr>
        <p:spPr>
          <a:xfrm>
            <a:off x="3370334" y="2302023"/>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Historical results of the decision &amp; outcome</a:t>
            </a:r>
          </a:p>
        </p:txBody>
      </p:sp>
      <p:sp>
        <p:nvSpPr>
          <p:cNvPr id="14" name="Rectangle 13">
            <a:extLst>
              <a:ext uri="{FF2B5EF4-FFF2-40B4-BE49-F238E27FC236}">
                <a16:creationId xmlns:a16="http://schemas.microsoft.com/office/drawing/2014/main" id="{63D66513-DFF9-8241-9E27-DD2DB0860348}"/>
              </a:ext>
            </a:extLst>
          </p:cNvPr>
          <p:cNvSpPr/>
          <p:nvPr/>
        </p:nvSpPr>
        <p:spPr>
          <a:xfrm>
            <a:off x="6385112" y="2302022"/>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Available data for exploration, explanation or prediction purposes.</a:t>
            </a:r>
          </a:p>
        </p:txBody>
      </p:sp>
      <p:sp>
        <p:nvSpPr>
          <p:cNvPr id="16" name="Oval 15">
            <a:extLst>
              <a:ext uri="{FF2B5EF4-FFF2-40B4-BE49-F238E27FC236}">
                <a16:creationId xmlns:a16="http://schemas.microsoft.com/office/drawing/2014/main" id="{08A7606E-C199-114A-B1B4-04F74341CF71}"/>
              </a:ext>
            </a:extLst>
          </p:cNvPr>
          <p:cNvSpPr/>
          <p:nvPr/>
        </p:nvSpPr>
        <p:spPr>
          <a:xfrm>
            <a:off x="148816" y="1757906"/>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a:t>
            </a:r>
          </a:p>
        </p:txBody>
      </p:sp>
      <p:sp>
        <p:nvSpPr>
          <p:cNvPr id="17" name="Oval 16">
            <a:extLst>
              <a:ext uri="{FF2B5EF4-FFF2-40B4-BE49-F238E27FC236}">
                <a16:creationId xmlns:a16="http://schemas.microsoft.com/office/drawing/2014/main" id="{D31AD1C0-94AC-F248-BDC4-D442905327CF}"/>
              </a:ext>
            </a:extLst>
          </p:cNvPr>
          <p:cNvSpPr/>
          <p:nvPr/>
        </p:nvSpPr>
        <p:spPr>
          <a:xfrm>
            <a:off x="3246385" y="1744822"/>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a:t>
            </a:r>
          </a:p>
        </p:txBody>
      </p:sp>
      <p:sp>
        <p:nvSpPr>
          <p:cNvPr id="18" name="Oval 17">
            <a:extLst>
              <a:ext uri="{FF2B5EF4-FFF2-40B4-BE49-F238E27FC236}">
                <a16:creationId xmlns:a16="http://schemas.microsoft.com/office/drawing/2014/main" id="{F20AA4E7-B270-224E-8CA1-5E112BA6A601}"/>
              </a:ext>
            </a:extLst>
          </p:cNvPr>
          <p:cNvSpPr/>
          <p:nvPr/>
        </p:nvSpPr>
        <p:spPr>
          <a:xfrm>
            <a:off x="6276504" y="1744821"/>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a:t>
            </a:r>
          </a:p>
        </p:txBody>
      </p:sp>
      <p:sp>
        <p:nvSpPr>
          <p:cNvPr id="5" name="Footer Placeholder 4">
            <a:extLst>
              <a:ext uri="{FF2B5EF4-FFF2-40B4-BE49-F238E27FC236}">
                <a16:creationId xmlns:a16="http://schemas.microsoft.com/office/drawing/2014/main" id="{9CA6D426-EC6E-224D-5EBB-AE9482E70687}"/>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686032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825374"/>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
        <p:nvSpPr>
          <p:cNvPr id="5" name="TextBox 4">
            <a:extLst>
              <a:ext uri="{FF2B5EF4-FFF2-40B4-BE49-F238E27FC236}">
                <a16:creationId xmlns:a16="http://schemas.microsoft.com/office/drawing/2014/main" id="{1F55C55C-E07F-434D-B8A2-28203B704718}"/>
              </a:ext>
            </a:extLst>
          </p:cNvPr>
          <p:cNvSpPr txBox="1"/>
          <p:nvPr/>
        </p:nvSpPr>
        <p:spPr>
          <a:xfrm>
            <a:off x="13716000" y="3840480"/>
            <a:ext cx="184731" cy="369332"/>
          </a:xfrm>
          <a:prstGeom prst="rect">
            <a:avLst/>
          </a:prstGeom>
          <a:noFill/>
        </p:spPr>
        <p:txBody>
          <a:bodyPr wrap="none" rtlCol="0">
            <a:spAutoFit/>
          </a:bodyPr>
          <a:lstStyle/>
          <a:p>
            <a:endParaRPr lang="en-US" dirty="0"/>
          </a:p>
        </p:txBody>
      </p:sp>
      <p:sp>
        <p:nvSpPr>
          <p:cNvPr id="6" name="Footer Placeholder 4">
            <a:extLst>
              <a:ext uri="{FF2B5EF4-FFF2-40B4-BE49-F238E27FC236}">
                <a16:creationId xmlns:a16="http://schemas.microsoft.com/office/drawing/2014/main" id="{9CBE32C0-44BB-480B-E296-A368962CD395}"/>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
        <p:nvSpPr>
          <p:cNvPr id="5" name="Footer Placeholder 4">
            <a:extLst>
              <a:ext uri="{FF2B5EF4-FFF2-40B4-BE49-F238E27FC236}">
                <a16:creationId xmlns:a16="http://schemas.microsoft.com/office/drawing/2014/main" id="{46B3BF5A-08D1-EDD0-29E6-E01905C1DEEC}"/>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7/18/23</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TextBox 5"/>
          <p:cNvSpPr txBox="1"/>
          <p:nvPr/>
        </p:nvSpPr>
        <p:spPr>
          <a:xfrm>
            <a:off x="352926" y="1395663"/>
            <a:ext cx="7190430" cy="1815882"/>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7FB2F4E2-C9C1-C64B-8CA4-D29E9BB2234E}"/>
              </a:ext>
            </a:extLst>
          </p:cNvPr>
          <p:cNvSpPr/>
          <p:nvPr/>
        </p:nvSpPr>
        <p:spPr>
          <a:xfrm>
            <a:off x="352926" y="3085746"/>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the current state?</a:t>
            </a:r>
          </a:p>
        </p:txBody>
      </p:sp>
      <p:sp>
        <p:nvSpPr>
          <p:cNvPr id="8" name="Rectangle 7">
            <a:extLst>
              <a:ext uri="{FF2B5EF4-FFF2-40B4-BE49-F238E27FC236}">
                <a16:creationId xmlns:a16="http://schemas.microsoft.com/office/drawing/2014/main" id="{621AE1C3-29DF-AE43-B19A-577A735DF60B}"/>
              </a:ext>
            </a:extLst>
          </p:cNvPr>
          <p:cNvSpPr/>
          <p:nvPr/>
        </p:nvSpPr>
        <p:spPr>
          <a:xfrm>
            <a:off x="352926" y="3580200"/>
            <a:ext cx="7190429" cy="369332"/>
          </a:xfrm>
          <a:prstGeom prst="rect">
            <a:avLst/>
          </a:prstGeom>
        </p:spPr>
        <p:txBody>
          <a:bodyPr wrap="square">
            <a:spAutoFit/>
          </a:bodyPr>
          <a:lstStyle/>
          <a:p>
            <a:pPr marL="285750" indent="-285750">
              <a:buFont typeface="Arial" panose="020B0604020202020204" pitchFamily="34" charset="0"/>
              <a:buChar char="•"/>
            </a:pPr>
            <a:r>
              <a:rPr lang="en-US" dirty="0"/>
              <a:t>What are the possible outcomes of the business scenario?</a:t>
            </a:r>
          </a:p>
        </p:txBody>
      </p:sp>
      <p:sp>
        <p:nvSpPr>
          <p:cNvPr id="9" name="Rectangle 8">
            <a:extLst>
              <a:ext uri="{FF2B5EF4-FFF2-40B4-BE49-F238E27FC236}">
                <a16:creationId xmlns:a16="http://schemas.microsoft.com/office/drawing/2014/main" id="{96C511FA-47B8-FF4A-BF27-B63271B6EEF2}"/>
              </a:ext>
            </a:extLst>
          </p:cNvPr>
          <p:cNvSpPr/>
          <p:nvPr/>
        </p:nvSpPr>
        <p:spPr>
          <a:xfrm>
            <a:off x="352925" y="4183720"/>
            <a:ext cx="7190430" cy="369332"/>
          </a:xfrm>
          <a:prstGeom prst="rect">
            <a:avLst/>
          </a:prstGeom>
        </p:spPr>
        <p:txBody>
          <a:bodyPr wrap="square">
            <a:spAutoFit/>
          </a:bodyPr>
          <a:lstStyle/>
          <a:p>
            <a:pPr marL="285750" indent="-285750">
              <a:buFont typeface="Arial" panose="020B0604020202020204" pitchFamily="34" charset="0"/>
              <a:buChar char="•"/>
            </a:pPr>
            <a:r>
              <a:rPr lang="en-US" dirty="0"/>
              <a:t>How will the outcome of the data mining project be used?</a:t>
            </a:r>
          </a:p>
        </p:txBody>
      </p:sp>
      <p:sp>
        <p:nvSpPr>
          <p:cNvPr id="10" name="Rectangle 9">
            <a:extLst>
              <a:ext uri="{FF2B5EF4-FFF2-40B4-BE49-F238E27FC236}">
                <a16:creationId xmlns:a16="http://schemas.microsoft.com/office/drawing/2014/main" id="{0A9847B0-6ACD-E845-ABF3-34835F4D6809}"/>
              </a:ext>
            </a:extLst>
          </p:cNvPr>
          <p:cNvSpPr/>
          <p:nvPr/>
        </p:nvSpPr>
        <p:spPr>
          <a:xfrm>
            <a:off x="352925" y="4787240"/>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success for this project?</a:t>
            </a:r>
          </a:p>
        </p:txBody>
      </p:sp>
      <p:sp>
        <p:nvSpPr>
          <p:cNvPr id="5" name="Footer Placeholder 4">
            <a:extLst>
              <a:ext uri="{FF2B5EF4-FFF2-40B4-BE49-F238E27FC236}">
                <a16:creationId xmlns:a16="http://schemas.microsoft.com/office/drawing/2014/main" id="{08AE0920-A4BE-B053-2902-6FC83496D5B5}"/>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25970</TotalTime>
  <Words>2606</Words>
  <Application>Microsoft Macintosh PowerPoint</Application>
  <PresentationFormat>On-screen Show (4:3)</PresentationFormat>
  <Paragraphs>616</Paragraphs>
  <Slides>43</Slides>
  <Notes>35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Calibri Light</vt:lpstr>
      <vt:lpstr>Consolas</vt:lpstr>
      <vt:lpstr>Open Sans</vt:lpstr>
      <vt:lpstr>Roboto</vt:lpstr>
      <vt:lpstr>Roboto Light</vt:lpstr>
      <vt:lpstr>Roboto Medium</vt:lpstr>
      <vt:lpstr>Office Theme</vt:lpstr>
      <vt:lpstr>If you want to get the slides and code along…</vt:lpstr>
      <vt:lpstr>Ted Kwartler, Field Chief Technology Officer</vt:lpstr>
      <vt:lpstr>Agenda</vt:lpstr>
      <vt:lpstr>Data Mining in this course briefing </vt:lpstr>
      <vt:lpstr>PowerPoint Presentation</vt:lpstr>
      <vt:lpstr>When can you embark on data-driven decisions?</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 Classification &amp; Prediction</vt:lpstr>
      <vt:lpstr>Types of Problems</vt:lpstr>
      <vt:lpstr>Types of Problems</vt:lpstr>
      <vt:lpstr>Types of Problems</vt:lpstr>
      <vt:lpstr>Types of Problems</vt:lpstr>
      <vt:lpstr>Types of Problems</vt:lpstr>
      <vt:lpstr>Unsupervised Learning: Find meaningful groups</vt:lpstr>
      <vt:lpstr>Types of Problems</vt:lpstr>
      <vt:lpstr>Your turn…</vt:lpstr>
      <vt:lpstr>Your turn…</vt:lpstr>
      <vt:lpstr>Your turn…</vt:lpstr>
      <vt:lpstr>Your turn…</vt:lpstr>
      <vt:lpstr>Your turn…</vt:lpstr>
      <vt:lpstr>Your turn…</vt:lpstr>
      <vt:lpstr>Your turn…</vt:lpstr>
      <vt:lpstr>Quiz!</vt:lpstr>
      <vt:lpstr>Agenda</vt:lpstr>
      <vt:lpstr>Let’s Practice!</vt:lpstr>
      <vt:lpstr>What is ggplot?</vt:lpstr>
      <vt:lpstr>Understanding ggplot…</vt:lpstr>
      <vt:lpstr>Understanding ggplot…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145</cp:revision>
  <cp:lastPrinted>2018-07-10T22:02:33Z</cp:lastPrinted>
  <dcterms:created xsi:type="dcterms:W3CDTF">2018-05-11T14:06:45Z</dcterms:created>
  <dcterms:modified xsi:type="dcterms:W3CDTF">2023-07-19T12:49:33Z</dcterms:modified>
</cp:coreProperties>
</file>